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412" r:id="rId3"/>
    <p:sldId id="332" r:id="rId4"/>
    <p:sldId id="327" r:id="rId5"/>
    <p:sldId id="257" r:id="rId6"/>
    <p:sldId id="370" r:id="rId7"/>
    <p:sldId id="371" r:id="rId8"/>
    <p:sldId id="372" r:id="rId9"/>
    <p:sldId id="2377" r:id="rId10"/>
    <p:sldId id="363" r:id="rId11"/>
    <p:sldId id="364" r:id="rId12"/>
    <p:sldId id="357" r:id="rId13"/>
    <p:sldId id="2414" r:id="rId14"/>
    <p:sldId id="359" r:id="rId15"/>
    <p:sldId id="360" r:id="rId16"/>
    <p:sldId id="361" r:id="rId17"/>
    <p:sldId id="2416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15" r:id="rId49"/>
    <p:sldId id="2407" r:id="rId50"/>
    <p:sldId id="2408" r:id="rId51"/>
    <p:sldId id="2411" r:id="rId52"/>
    <p:sldId id="2413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962" autoAdjust="0"/>
    <p:restoredTop sz="89148"/>
  </p:normalViewPr>
  <p:slideViewPr>
    <p:cSldViewPr snapToGrid="0">
      <p:cViewPr varScale="1">
        <p:scale>
          <a:sx n="154" d="100"/>
          <a:sy n="154" d="100"/>
        </p:scale>
        <p:origin x="19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9/10/23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url.com/sbol-slack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Community-Media/tree/master/2023/IWBDA23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colab.research.google.com/github/SynBioDex/SBOL-Notebooks/blob/main/iwbda_2023_examp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bolstandard.org/docs/SBOL3.1.0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pysbol2.readthedocs.io/en/latest/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boltools/sbolgraph" TargetMode="External"/><Relationship Id="rId5" Type="http://schemas.openxmlformats.org/officeDocument/2006/relationships/hyperlink" Target="https://goksel.github.io/libSBOLj3/" TargetMode="External"/><Relationship Id="rId4" Type="http://schemas.openxmlformats.org/officeDocument/2006/relationships/hyperlink" Target="https://github.com/SynBioDex/SBOL-utiliti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ols4/ontologies/sbo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github.com/SynBioDex/tyt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Presenter: </a:t>
            </a:r>
            <a:r>
              <a:rPr lang="en-US" sz="7200" dirty="0">
                <a:solidFill>
                  <a:schemeClr val="tx1"/>
                </a:solidFill>
              </a:rPr>
              <a:t>Jacob Beal (Raytheon BBN)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September 11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2023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Boston, MA, USA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Lukas </a:t>
            </a:r>
            <a:r>
              <a:rPr lang="en-US" sz="5400" dirty="0" err="1">
                <a:solidFill>
                  <a:schemeClr val="tx1"/>
                </a:solidFill>
              </a:rPr>
              <a:t>Buecherl</a:t>
            </a:r>
            <a:r>
              <a:rPr lang="en-US" sz="5400" dirty="0">
                <a:solidFill>
                  <a:schemeClr val="tx1"/>
                </a:solidFill>
              </a:rPr>
              <a:t> (U. Colorado), Tom Mitchell (Raytheon BBN), Gonzalo Vidal Peña (Newcastle University), Georgie </a:t>
            </a:r>
            <a:r>
              <a:rPr lang="en-US" sz="5400" dirty="0" err="1">
                <a:solidFill>
                  <a:schemeClr val="tx1"/>
                </a:solidFill>
              </a:rPr>
              <a:t>Hau</a:t>
            </a:r>
            <a:r>
              <a:rPr lang="en-US" sz="5400" dirty="0">
                <a:solidFill>
                  <a:schemeClr val="tx1"/>
                </a:solidFill>
              </a:rPr>
              <a:t> Sorensen (U. Bristol), Carolus Vitalis (U.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(Oxford </a:t>
            </a:r>
            <a:r>
              <a:rPr lang="en-US" sz="5400" dirty="0" err="1">
                <a:solidFill>
                  <a:schemeClr val="tx1"/>
                </a:solidFill>
              </a:rPr>
              <a:t>Biomedica</a:t>
            </a:r>
            <a:r>
              <a:rPr lang="en-US" sz="5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EE6DB-1625-4347-B5FD-2A7A39C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51" y="931988"/>
            <a:ext cx="4923298" cy="4005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29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Canvas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 include: </a:t>
            </a:r>
            <a:r>
              <a:rPr lang="en-US" sz="1600" b="1" dirty="0"/>
              <a:t>SBOL Designer,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, </a:t>
            </a:r>
            <a:r>
              <a:rPr lang="en-US" sz="1600" b="1" dirty="0" err="1"/>
              <a:t>DNAPlotLib</a:t>
            </a:r>
            <a:r>
              <a:rPr lang="en-US" sz="1600" b="1" dirty="0"/>
              <a:t>, Eugene, </a:t>
            </a:r>
            <a:r>
              <a:rPr lang="en-US" sz="1600" b="1" dirty="0" err="1"/>
              <a:t>GenoCAD</a:t>
            </a:r>
            <a:r>
              <a:rPr lang="en-US" sz="1600" b="1" dirty="0"/>
              <a:t>, BOOST (JGI), etc.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60F97-B001-C5B2-03F9-8DBF662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91030"/>
            <a:ext cx="6450678" cy="3589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881A1-D355-2094-E55E-0B80F0919F26}"/>
              </a:ext>
            </a:extLst>
          </p:cNvPr>
          <p:cNvSpPr txBox="1"/>
          <p:nvPr/>
        </p:nvSpPr>
        <p:spPr>
          <a:xfrm>
            <a:off x="7547957" y="3661218"/>
            <a:ext cx="1778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Terry, et al. ACS </a:t>
            </a:r>
            <a:r>
              <a:rPr lang="en-US" sz="1600" dirty="0" err="1"/>
              <a:t>SynBio</a:t>
            </a:r>
            <a:r>
              <a:rPr lang="en-US" sz="16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BE2C-1481-03B2-F1EC-431A2CF1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Test Planning: Excel-to-SBOL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5A0A0-F8D3-E39D-4E4A-B5E2F6FD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0" y="834819"/>
            <a:ext cx="8686800" cy="2237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85684-4020-DE6F-138C-F2472DBBE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4"/>
          <a:stretch/>
        </p:blipFill>
        <p:spPr>
          <a:xfrm>
            <a:off x="228600" y="3247781"/>
            <a:ext cx="8686800" cy="1650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711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58341" y="888253"/>
            <a:ext cx="8860967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629270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2272370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3750083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458492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2928165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59496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4510569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2824811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3682189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4653521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1289199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1216952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1097342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2984176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4463836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08E28-DA66-CCDF-B805-2C2DFAFB2DF9}"/>
              </a:ext>
            </a:extLst>
          </p:cNvPr>
          <p:cNvSpPr txBox="1"/>
          <p:nvPr/>
        </p:nvSpPr>
        <p:spPr>
          <a:xfrm>
            <a:off x="6350707" y="2388123"/>
            <a:ext cx="268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https://tinyurl.com/sbol-slack</a:t>
            </a:r>
            <a:r>
              <a:rPr lang="en-US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E5CE51-C76D-C0EA-A2EC-BE1270DF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71" y="1839400"/>
            <a:ext cx="2151564" cy="5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CBA6B-ED04-8114-E3A8-609A999AA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159" y="2840720"/>
            <a:ext cx="1268323" cy="12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C13804-909A-ED4C-BD10-57389DF14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22" b="28365"/>
          <a:stretch/>
        </p:blipFill>
        <p:spPr>
          <a:xfrm>
            <a:off x="335561" y="4134876"/>
            <a:ext cx="1651182" cy="659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B73C-5098-0A4A-80BA-15044B23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238" y="3195738"/>
            <a:ext cx="1355576" cy="6024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6B427-713E-8E41-B4D6-073CECFD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051" y="3206401"/>
            <a:ext cx="2348085" cy="6565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EAEE5-D3BD-0B41-AEB8-713AD3E5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45" y="3170056"/>
            <a:ext cx="2348085" cy="724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A7857F-E35F-1A47-AD7A-B4FF8A30E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319" y="4109393"/>
            <a:ext cx="2348084" cy="70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49" y="3089144"/>
            <a:ext cx="1940153" cy="871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16913-5346-6B06-E412-53C0DAEB1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38" y="4043444"/>
            <a:ext cx="1929509" cy="758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94C3D-420B-66E3-7973-016F3D44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5" y="4152013"/>
            <a:ext cx="2643695" cy="5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Follow Along in Python:</a:t>
            </a: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  <a:hlinkClick r:id="rId2"/>
              </a:rPr>
              <a:t>https://colab.research.google.com/github/SynBioDex/SBOL-Notebooks/blob/main/iwbda_2023_examples.ipynb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slides: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3"/>
              </a:rPr>
              <a:t>https://github.com/SynBioDex/Community-Media/tree/master/2023/IWBDA23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SBOL 3.1 Specification Document: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4"/>
              </a:rPr>
              <a:t>https://sbolstandard.org/docs/SBOL3.1.0.pdf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14718-A0F1-3C1F-1F11-D6D5A422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49" y="4027868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C91EA-482D-E694-BE17-D6E0FAE1E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39" y="1885949"/>
            <a:ext cx="1582469" cy="1582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7E544-C46E-B393-A0B1-35249EF74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749" y="2889516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Slack,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(recursively)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 DNA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 Engineered Region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Ribosome Entry Site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Terminator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CDS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			</a:t>
            </a:r>
            <a:r>
              <a:rPr lang="en-US" i="1" dirty="0">
                <a:solidFill>
                  <a:srgbClr val="1300FF"/>
                </a:solidFill>
              </a:rPr>
              <a:t>Focus of this tutorial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					</a:t>
            </a:r>
            <a:r>
              <a:rPr lang="en-US" i="1" dirty="0">
                <a:solidFill>
                  <a:srgbClr val="1300FF"/>
                </a:solidFill>
              </a:rPr>
              <a:t>Tutorial later today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lvl="0"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EDAM: NA 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EDAM: NA seq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6"/>
            <a:ext cx="5116764" cy="2680632"/>
            <a:chOff x="3136862" y="1844890"/>
            <a:chExt cx="5116764" cy="26806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476322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: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Assembly Scar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828235" y="2032121"/>
              <a:ext cx="1158771" cy="784310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Protein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01973" y="1598031"/>
            <a:ext cx="6196939" cy="2573625"/>
            <a:chOff x="1435471" y="2163295"/>
            <a:chExt cx="6196939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Genetic Production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46591" y="3803581"/>
              <a:ext cx="2022288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Template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Product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cxnSpLocks/>
              <a:stCxn id="75" idx="2"/>
              <a:endCxn id="76" idx="3"/>
            </p:cNvCxnSpPr>
            <p:nvPr/>
          </p:nvCxnSpPr>
          <p:spPr>
            <a:xfrm rot="5400000">
              <a:off x="4127092" y="3859282"/>
              <a:ext cx="652004" cy="168430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7" y="3708679"/>
              <a:ext cx="249594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35471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89107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EDAM: SBML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 Continuous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 Simple chemical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PubChem: Glucose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E0E88F-7CC6-CF29-1ABB-DA37DE8A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33" y="1517992"/>
            <a:ext cx="6127109" cy="306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2613840" y="2652549"/>
            <a:ext cx="1634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feature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3824994" y="3552182"/>
            <a:ext cx="1647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replace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the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278534" y="3187624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217FB-C1B1-549A-7A0E-8E3A399D03F3}"/>
              </a:ext>
            </a:extLst>
          </p:cNvPr>
          <p:cNvSpPr txBox="1"/>
          <p:nvPr/>
        </p:nvSpPr>
        <p:spPr>
          <a:xfrm>
            <a:off x="7359941" y="1872558"/>
            <a:ext cx="153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Numbers to put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on the feature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8CD5-410A-061D-FC9C-AB4DA53B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to/from SBOL3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0909-CB37-283C-2A99-9666DBEF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	FASTA</a:t>
            </a:r>
            <a:r>
              <a:rPr lang="en-US" dirty="0">
                <a:sym typeface="Wingdings" pitchFamily="2" charset="2"/>
              </a:rPr>
              <a:t>		Component + Sequence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 GenBank		</a:t>
            </a:r>
            <a:r>
              <a:rPr lang="en-US" dirty="0">
                <a:sym typeface="Wingdings" pitchFamily="2" charset="2"/>
              </a:rPr>
              <a:t>Component + Sequence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				 		SBOL2		SBOL3</a:t>
            </a:r>
            <a:r>
              <a:rPr lang="en-US" baseline="30000" dirty="0">
                <a:sym typeface="Wingdings" pitchFamily="2" charset="2"/>
              </a:rPr>
              <a:t>*</a:t>
            </a:r>
            <a:r>
              <a:rPr lang="en-US" dirty="0">
                <a:sym typeface="Wingdings" pitchFamily="2" charset="2"/>
              </a:rPr>
              <a:t>	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 algn="r">
              <a:buNone/>
            </a:pPr>
            <a:r>
              <a:rPr lang="en-US" sz="1400" i="1" dirty="0">
                <a:sym typeface="Wingdings" pitchFamily="2" charset="2"/>
              </a:rPr>
              <a:t>*Except some known converter bugs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5636D7-BA5C-4276-E60A-8EB89CD68050}"/>
              </a:ext>
            </a:extLst>
          </p:cNvPr>
          <p:cNvGrpSpPr/>
          <p:nvPr/>
        </p:nvGrpSpPr>
        <p:grpSpPr>
          <a:xfrm>
            <a:off x="1903615" y="2415135"/>
            <a:ext cx="4447309" cy="1789129"/>
            <a:chOff x="133003" y="1235947"/>
            <a:chExt cx="9010997" cy="362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40267E-1EA2-8D63-CE2F-11A0CB9BE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794" y="1235947"/>
              <a:ext cx="4322206" cy="36250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888D99-D726-CD86-5445-BF5B9E04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03" y="1235947"/>
              <a:ext cx="4996726" cy="3625076"/>
            </a:xfrm>
            <a:prstGeom prst="rect">
              <a:avLst/>
            </a:prstGeom>
          </p:spPr>
        </p:pic>
      </p:grp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49C73AA9-7D59-FF13-0860-D088FA9F73AF}"/>
              </a:ext>
            </a:extLst>
          </p:cNvPr>
          <p:cNvSpPr/>
          <p:nvPr/>
        </p:nvSpPr>
        <p:spPr>
          <a:xfrm>
            <a:off x="3873345" y="1305697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5FC71ACC-92B0-1613-72CB-781B7048313B}"/>
              </a:ext>
            </a:extLst>
          </p:cNvPr>
          <p:cNvSpPr/>
          <p:nvPr/>
        </p:nvSpPr>
        <p:spPr>
          <a:xfrm>
            <a:off x="3873344" y="1695418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B82948DC-3CC0-5223-A6B0-8ED9E9C51677}"/>
              </a:ext>
            </a:extLst>
          </p:cNvPr>
          <p:cNvSpPr/>
          <p:nvPr/>
        </p:nvSpPr>
        <p:spPr>
          <a:xfrm>
            <a:off x="3873343" y="2067691"/>
            <a:ext cx="384303" cy="19431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1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Resources: SBOL3 in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v1.1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lvl="1"/>
            <a:r>
              <a:rPr lang="en-US" b="1" dirty="0"/>
              <a:t>Repository: </a:t>
            </a:r>
            <a:r>
              <a:rPr lang="en-US" dirty="0">
                <a:hlinkClick r:id="rId2"/>
              </a:rPr>
              <a:t>https://github.com/synbiodex/pySBOL3</a:t>
            </a:r>
            <a:endParaRPr lang="en-US" dirty="0"/>
          </a:p>
          <a:p>
            <a:pPr lvl="1"/>
            <a:r>
              <a:rPr lang="en-US" b="1" dirty="0"/>
              <a:t>Documentation: </a:t>
            </a: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  <a:p>
            <a:pPr lvl="1"/>
            <a:r>
              <a:rPr lang="en-US" b="1" dirty="0"/>
              <a:t>SBOL Utilities: </a:t>
            </a:r>
            <a:r>
              <a:rPr lang="en-US" dirty="0">
                <a:hlinkClick r:id="rId4"/>
              </a:rPr>
              <a:t>https://github.com/SynBioDex/SBOL-utilities</a:t>
            </a:r>
            <a:r>
              <a:rPr lang="en-US" dirty="0"/>
              <a:t>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Other libraries: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Java:</a:t>
            </a:r>
            <a:r>
              <a:rPr lang="en-US" dirty="0"/>
              <a:t> </a:t>
            </a:r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5"/>
              </a:rPr>
              <a:t>https://goksel.github.io/libSBOLj3/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JavaScript:</a:t>
            </a:r>
            <a:r>
              <a:rPr lang="en-US" dirty="0"/>
              <a:t> </a:t>
            </a:r>
            <a:r>
              <a:rPr lang="en-US" dirty="0" err="1"/>
              <a:t>sbolgraph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https://github.com/sboltools/sbolgraph</a:t>
            </a:r>
            <a:r>
              <a:rPr lang="en-US" dirty="0"/>
              <a:t>)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D45C-ACD4-AD5B-2589-58C76B460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425" y="1303742"/>
            <a:ext cx="1554480" cy="155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5AE5F-F670-6975-447D-42256F60B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425" y="304441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Resources: 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4292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https://www.ebi.ac.uk/ols4/ontologies/sbo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06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TYTO</a:t>
            </a:r>
          </a:p>
          <a:p>
            <a:pPr marL="493713"/>
            <a:r>
              <a:rPr lang="en-US" dirty="0">
                <a:hlinkClick r:id="rId4"/>
              </a:rPr>
              <a:t>https://github.com/SynBioDex/tyto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340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ontology terms: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A4528-887B-C50D-5B4E-0757D653D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13" y="11943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D4EC5-42FD-5F49-16EE-7C62B05EF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613" y="2417714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AE83C-7C9F-B4C6-B034-1FB57C5ED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090" y="388216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26911</TotalTime>
  <Words>2523</Words>
  <Application>Microsoft Macintosh PowerPoint</Application>
  <PresentationFormat>On-screen Show (16:9)</PresentationFormat>
  <Paragraphs>645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Corbel</vt:lpstr>
      <vt:lpstr>Courier</vt:lpstr>
      <vt:lpstr>Monaco</vt:lpstr>
      <vt:lpstr>bbn_template</vt:lpstr>
      <vt:lpstr>Synthetic Biology Open Language:  Data Model version 3</vt:lpstr>
      <vt:lpstr>Tutorial Resources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3</vt:lpstr>
      <vt:lpstr>SBOL assists in collaboration throughout workflows</vt:lpstr>
      <vt:lpstr>Data Repositories: SynBioHub</vt:lpstr>
      <vt:lpstr>Data Repositories: git</vt:lpstr>
      <vt:lpstr>Sequence Editor: SBOL Canvas</vt:lpstr>
      <vt:lpstr>Circuit Design Tools: Cello</vt:lpstr>
      <vt:lpstr>Circuit Design Tools: iBioSim</vt:lpstr>
      <vt:lpstr>Build &amp; Test Planning: Excel-to-SBOL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Converting to/from SBOL3</vt:lpstr>
      <vt:lpstr>SBOL Data Model – Version 3</vt:lpstr>
      <vt:lpstr>For more information: https://sbolstandard.org </vt:lpstr>
      <vt:lpstr>Additional Resources: SBOL3 in Python</vt:lpstr>
      <vt:lpstr>Additional Resources: 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Jake Beal</cp:lastModifiedBy>
  <cp:revision>592</cp:revision>
  <dcterms:created xsi:type="dcterms:W3CDTF">2015-09-30T17:38:27Z</dcterms:created>
  <dcterms:modified xsi:type="dcterms:W3CDTF">2023-09-10T18:54:39Z</dcterms:modified>
</cp:coreProperties>
</file>